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7" r:id="rId6"/>
    <p:sldId id="263" r:id="rId7"/>
    <p:sldId id="262" r:id="rId8"/>
    <p:sldId id="264" r:id="rId9"/>
    <p:sldId id="265" r:id="rId10"/>
    <p:sldId id="258" r:id="rId11"/>
    <p:sldId id="259"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A2C37-BB69-4AA5-AA0B-270F2038036D}" v="71" dt="2019-10-31T21:17:33.1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73E5FF5-9F97-40F2-81E5-24756FA1280F}"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665DCC6-0C3E-4CDE-985F-6AAF29F7BE8E}"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970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73E5FF5-9F97-40F2-81E5-24756FA1280F}"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928220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73E5FF5-9F97-40F2-81E5-24756FA1280F}"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52186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73E5FF5-9F97-40F2-81E5-24756FA1280F}"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2181615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73E5FF5-9F97-40F2-81E5-24756FA1280F}"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665DCC6-0C3E-4CDE-985F-6AAF29F7BE8E}"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6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73E5FF5-9F97-40F2-81E5-24756FA1280F}" type="datetimeFigureOut">
              <a:rPr lang="nl-NL" smtClean="0"/>
              <a:t>2-11-2019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3132040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97280" y="2582334"/>
            <a:ext cx="4937760" cy="33782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73E5FF5-9F97-40F2-81E5-24756FA1280F}" type="datetimeFigureOut">
              <a:rPr lang="nl-NL" smtClean="0"/>
              <a:t>2-11-2019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3001855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73E5FF5-9F97-40F2-81E5-24756FA1280F}" type="datetimeFigureOut">
              <a:rPr lang="nl-NL" smtClean="0"/>
              <a:t>2-11-2019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2499617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3E5FF5-9F97-40F2-81E5-24756FA1280F}" type="datetimeFigureOut">
              <a:rPr lang="nl-NL" smtClean="0"/>
              <a:t>2-11-2019</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355780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73E5FF5-9F97-40F2-81E5-24756FA1280F}" type="datetimeFigureOut">
              <a:rPr lang="nl-NL" smtClean="0"/>
              <a:t>2-11-2019</a:t>
            </a:fld>
            <a:endParaRPr lang="nl-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665DCC6-0C3E-4CDE-985F-6AAF29F7BE8E}" type="slidenum">
              <a:rPr lang="nl-NL" smtClean="0"/>
              <a:t>‹nr.›</a:t>
            </a:fld>
            <a:endParaRPr lang="nl-NL"/>
          </a:p>
        </p:txBody>
      </p:sp>
    </p:spTree>
    <p:extLst>
      <p:ext uri="{BB962C8B-B14F-4D97-AF65-F5344CB8AC3E}">
        <p14:creationId xmlns:p14="http://schemas.microsoft.com/office/powerpoint/2010/main" val="1067146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73E5FF5-9F97-40F2-81E5-24756FA1280F}" type="datetimeFigureOut">
              <a:rPr lang="nl-NL" smtClean="0"/>
              <a:t>2-11-2019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665DCC6-0C3E-4CDE-985F-6AAF29F7BE8E}" type="slidenum">
              <a:rPr lang="nl-NL" smtClean="0"/>
              <a:t>‹nr.›</a:t>
            </a:fld>
            <a:endParaRPr lang="nl-NL"/>
          </a:p>
        </p:txBody>
      </p:sp>
    </p:spTree>
    <p:extLst>
      <p:ext uri="{BB962C8B-B14F-4D97-AF65-F5344CB8AC3E}">
        <p14:creationId xmlns:p14="http://schemas.microsoft.com/office/powerpoint/2010/main" val="125267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73E5FF5-9F97-40F2-81E5-24756FA1280F}" type="datetimeFigureOut">
              <a:rPr lang="nl-NL" smtClean="0"/>
              <a:t>2-11-2019</a:t>
            </a:fld>
            <a:endParaRPr lang="nl-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665DCC6-0C3E-4CDE-985F-6AAF29F7BE8E}" type="slidenum">
              <a:rPr lang="nl-NL" smtClean="0"/>
              <a:t>‹nr.›</a:t>
            </a:fld>
            <a:endParaRPr lang="nl-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35612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mto.nl/" TargetMode="External"/><Relationship Id="rId2" Type="http://schemas.openxmlformats.org/officeDocument/2006/relationships/hyperlink" Target="https://www.youtube.com/watch?v=armP8TfS9Is&amp;version=3&amp;hl=nl%5FNL" TargetMode="External"/><Relationship Id="rId1" Type="http://schemas.openxmlformats.org/officeDocument/2006/relationships/slideLayout" Target="../slideLayouts/slideLayout2.xml"/><Relationship Id="rId4" Type="http://schemas.openxmlformats.org/officeDocument/2006/relationships/hyperlink" Target="https://vimeo.com/16869069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16">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DCC8D69-EB67-41AB-94B2-BE7CD84782DD}"/>
              </a:ext>
            </a:extLst>
          </p:cNvPr>
          <p:cNvSpPr>
            <a:spLocks noGrp="1"/>
          </p:cNvSpPr>
          <p:nvPr>
            <p:ph type="ctrTitle"/>
          </p:nvPr>
        </p:nvSpPr>
        <p:spPr>
          <a:xfrm>
            <a:off x="8141110" y="639097"/>
            <a:ext cx="3401961" cy="3686015"/>
          </a:xfrm>
        </p:spPr>
        <p:txBody>
          <a:bodyPr>
            <a:normAutofit/>
          </a:bodyPr>
          <a:lstStyle/>
          <a:p>
            <a:r>
              <a:rPr lang="nl-NL" sz="6600"/>
              <a:t>Kind in zijn kracht</a:t>
            </a:r>
          </a:p>
        </p:txBody>
      </p:sp>
      <p:sp>
        <p:nvSpPr>
          <p:cNvPr id="3" name="Ondertitel 2">
            <a:extLst>
              <a:ext uri="{FF2B5EF4-FFF2-40B4-BE49-F238E27FC236}">
                <a16:creationId xmlns:a16="http://schemas.microsoft.com/office/drawing/2014/main" id="{2612399B-A52E-457B-AC70-95939B250502}"/>
              </a:ext>
            </a:extLst>
          </p:cNvPr>
          <p:cNvSpPr>
            <a:spLocks noGrp="1"/>
          </p:cNvSpPr>
          <p:nvPr>
            <p:ph type="subTitle" idx="1"/>
          </p:nvPr>
        </p:nvSpPr>
        <p:spPr>
          <a:xfrm>
            <a:off x="8141110" y="4455621"/>
            <a:ext cx="3417990" cy="1238616"/>
          </a:xfrm>
        </p:spPr>
        <p:txBody>
          <a:bodyPr>
            <a:normAutofit/>
          </a:bodyPr>
          <a:lstStyle/>
          <a:p>
            <a:r>
              <a:rPr lang="nl-NL" sz="1900">
                <a:solidFill>
                  <a:schemeClr val="tx1">
                    <a:lumMod val="85000"/>
                    <a:lumOff val="15000"/>
                  </a:schemeClr>
                </a:solidFill>
              </a:rPr>
              <a:t>Module 8</a:t>
            </a:r>
          </a:p>
          <a:p>
            <a:r>
              <a:rPr lang="nl-NL" sz="1900">
                <a:solidFill>
                  <a:schemeClr val="tx1">
                    <a:lumMod val="85000"/>
                    <a:lumOff val="15000"/>
                  </a:schemeClr>
                </a:solidFill>
              </a:rPr>
              <a:t>P7Ls4a</a:t>
            </a:r>
          </a:p>
          <a:p>
            <a:r>
              <a:rPr lang="nl-NL" sz="1900">
                <a:solidFill>
                  <a:schemeClr val="tx1">
                    <a:lumMod val="85000"/>
                    <a:lumOff val="15000"/>
                  </a:schemeClr>
                </a:solidFill>
              </a:rPr>
              <a:t>1 november 2019</a:t>
            </a:r>
          </a:p>
        </p:txBody>
      </p:sp>
      <p:pic>
        <p:nvPicPr>
          <p:cNvPr id="5" name="Afbeelding 4" descr="Afbeelding met dier&#10;&#10;Automatisch gegenereerde beschrijving">
            <a:extLst>
              <a:ext uri="{FF2B5EF4-FFF2-40B4-BE49-F238E27FC236}">
                <a16:creationId xmlns:a16="http://schemas.microsoft.com/office/drawing/2014/main" id="{353A62A0-DD9A-470D-ABCE-833375558B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0707" y="640081"/>
            <a:ext cx="5538801" cy="5054156"/>
          </a:xfrm>
          <a:prstGeom prst="rect">
            <a:avLst/>
          </a:prstGeom>
        </p:spPr>
      </p:pic>
      <p:cxnSp>
        <p:nvCxnSpPr>
          <p:cNvPr id="53" name="Straight Connector 18">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54" name="Rectangle 20">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 name="Rectangle 22">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1930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CB590-BB91-4A88-AC85-DCC8B654C132}"/>
              </a:ext>
            </a:extLst>
          </p:cNvPr>
          <p:cNvSpPr>
            <a:spLocks noGrp="1"/>
          </p:cNvSpPr>
          <p:nvPr>
            <p:ph type="title"/>
          </p:nvPr>
        </p:nvSpPr>
        <p:spPr>
          <a:xfrm>
            <a:off x="1097280" y="286603"/>
            <a:ext cx="10058400" cy="1450757"/>
          </a:xfrm>
        </p:spPr>
        <p:txBody>
          <a:bodyPr>
            <a:normAutofit/>
          </a:bodyPr>
          <a:lstStyle/>
          <a:p>
            <a:r>
              <a:rPr lang="nl-NL" sz="4800"/>
              <a:t>Programma 1 november 2019</a:t>
            </a:r>
          </a:p>
        </p:txBody>
      </p:sp>
      <p:sp>
        <p:nvSpPr>
          <p:cNvPr id="3" name="Tijdelijke aanduiding voor inhoud 2">
            <a:extLst>
              <a:ext uri="{FF2B5EF4-FFF2-40B4-BE49-F238E27FC236}">
                <a16:creationId xmlns:a16="http://schemas.microsoft.com/office/drawing/2014/main" id="{62E83961-C5FC-4C26-A1C6-F90226D61DC1}"/>
              </a:ext>
            </a:extLst>
          </p:cNvPr>
          <p:cNvSpPr>
            <a:spLocks noGrp="1"/>
          </p:cNvSpPr>
          <p:nvPr>
            <p:ph idx="1"/>
          </p:nvPr>
        </p:nvSpPr>
        <p:spPr>
          <a:xfrm>
            <a:off x="1097279" y="1845734"/>
            <a:ext cx="6454987" cy="4023360"/>
          </a:xfrm>
        </p:spPr>
        <p:txBody>
          <a:bodyPr>
            <a:normAutofit/>
          </a:bodyPr>
          <a:lstStyle/>
          <a:p>
            <a:pPr marL="0" indent="0">
              <a:buNone/>
            </a:pPr>
            <a:endParaRPr lang="nl-NL" sz="2000" dirty="0"/>
          </a:p>
          <a:p>
            <a:pPr>
              <a:buFont typeface="Wingdings" panose="05000000000000000000" pitchFamily="2" charset="2"/>
              <a:buChar char="Ø"/>
            </a:pPr>
            <a:r>
              <a:rPr lang="nl-NL" sz="2000" dirty="0"/>
              <a:t>  Socialisatie  + opdracht eigenschappen</a:t>
            </a:r>
          </a:p>
          <a:p>
            <a:pPr>
              <a:buFont typeface="Wingdings" panose="05000000000000000000" pitchFamily="2" charset="2"/>
              <a:buChar char="Ø"/>
            </a:pPr>
            <a:r>
              <a:rPr lang="nl-NL" sz="2000" dirty="0"/>
              <a:t>  Documentaire(s)</a:t>
            </a:r>
          </a:p>
          <a:p>
            <a:pPr>
              <a:buFont typeface="Wingdings" panose="05000000000000000000" pitchFamily="2" charset="2"/>
              <a:buChar char="Ø"/>
            </a:pPr>
            <a:r>
              <a:rPr lang="nl-NL" sz="2000" dirty="0"/>
              <a:t>  Eindopdracht uitleg en mee aan de slag</a:t>
            </a:r>
          </a:p>
          <a:p>
            <a:pPr marL="0" indent="0">
              <a:buNone/>
            </a:pPr>
            <a:endParaRPr lang="nl-NL" sz="2000" dirty="0"/>
          </a:p>
          <a:p>
            <a:pPr>
              <a:buFont typeface="Wingdings" panose="05000000000000000000" pitchFamily="2" charset="2"/>
              <a:buChar char="Ø"/>
            </a:pPr>
            <a:endParaRPr lang="nl-NL" dirty="0"/>
          </a:p>
          <a:p>
            <a:pPr>
              <a:buFont typeface="Wingdings" panose="05000000000000000000" pitchFamily="2" charset="2"/>
              <a:buChar char="Ø"/>
            </a:pPr>
            <a:r>
              <a:rPr lang="nl-NL" sz="2000" dirty="0"/>
              <a:t> Cirkel van invloed</a:t>
            </a:r>
          </a:p>
        </p:txBody>
      </p:sp>
      <p:pic>
        <p:nvPicPr>
          <p:cNvPr id="5" name="Afbeelding 4">
            <a:extLst>
              <a:ext uri="{FF2B5EF4-FFF2-40B4-BE49-F238E27FC236}">
                <a16:creationId xmlns:a16="http://schemas.microsoft.com/office/drawing/2014/main" id="{A37793E5-2FC9-4A19-A568-294B216A7816}"/>
              </a:ext>
            </a:extLst>
          </p:cNvPr>
          <p:cNvPicPr>
            <a:picLocks noChangeAspect="1"/>
          </p:cNvPicPr>
          <p:nvPr/>
        </p:nvPicPr>
        <p:blipFill rotWithShape="1">
          <a:blip r:embed="rId2">
            <a:extLst>
              <a:ext uri="{28A0092B-C50C-407E-A947-70E740481C1C}">
                <a14:useLocalDpi xmlns:a14="http://schemas.microsoft.com/office/drawing/2010/main" val="0"/>
              </a:ext>
            </a:extLst>
          </a:blip>
          <a:srcRect l="20801" r="13832" b="-2"/>
          <a:stretch/>
        </p:blipFill>
        <p:spPr>
          <a:xfrm>
            <a:off x="8020570" y="1916318"/>
            <a:ext cx="3135109" cy="3471012"/>
          </a:xfrm>
          <a:prstGeom prst="rect">
            <a:avLst/>
          </a:prstGeom>
        </p:spPr>
      </p:pic>
    </p:spTree>
    <p:extLst>
      <p:ext uri="{BB962C8B-B14F-4D97-AF65-F5344CB8AC3E}">
        <p14:creationId xmlns:p14="http://schemas.microsoft.com/office/powerpoint/2010/main" val="3411842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51698-0071-4E7C-ABEA-99B73F5A4B9D}"/>
              </a:ext>
            </a:extLst>
          </p:cNvPr>
          <p:cNvSpPr>
            <a:spLocks noGrp="1"/>
          </p:cNvSpPr>
          <p:nvPr>
            <p:ph type="title"/>
          </p:nvPr>
        </p:nvSpPr>
        <p:spPr>
          <a:xfrm>
            <a:off x="1097280" y="286603"/>
            <a:ext cx="10058400" cy="1450757"/>
          </a:xfrm>
        </p:spPr>
        <p:txBody>
          <a:bodyPr>
            <a:normAutofit/>
          </a:bodyPr>
          <a:lstStyle/>
          <a:p>
            <a:r>
              <a:rPr lang="nl-NL" sz="4800"/>
              <a:t>Examen</a:t>
            </a:r>
          </a:p>
        </p:txBody>
      </p:sp>
      <p:sp>
        <p:nvSpPr>
          <p:cNvPr id="3" name="Tijdelijke aanduiding voor inhoud 2">
            <a:extLst>
              <a:ext uri="{FF2B5EF4-FFF2-40B4-BE49-F238E27FC236}">
                <a16:creationId xmlns:a16="http://schemas.microsoft.com/office/drawing/2014/main" id="{10392782-0992-4222-A7A4-95130B783FF3}"/>
              </a:ext>
            </a:extLst>
          </p:cNvPr>
          <p:cNvSpPr>
            <a:spLocks noGrp="1"/>
          </p:cNvSpPr>
          <p:nvPr>
            <p:ph idx="1"/>
          </p:nvPr>
        </p:nvSpPr>
        <p:spPr>
          <a:xfrm>
            <a:off x="1097280" y="1774614"/>
            <a:ext cx="6454987" cy="4023360"/>
          </a:xfrm>
        </p:spPr>
        <p:txBody>
          <a:bodyPr>
            <a:normAutofit/>
          </a:bodyPr>
          <a:lstStyle/>
          <a:p>
            <a:r>
              <a:rPr lang="nl-NL" sz="2400" b="1" dirty="0"/>
              <a:t>P2-KI-W1</a:t>
            </a:r>
            <a:endParaRPr lang="nl-NL" sz="2400" dirty="0"/>
          </a:p>
          <a:p>
            <a:r>
              <a:rPr lang="nl-NL" sz="2400" dirty="0"/>
              <a:t>Voert gesprekken met ouders/vervangende opvoeders en het kind</a:t>
            </a:r>
          </a:p>
          <a:p>
            <a:endParaRPr lang="nl-NL" sz="2000" dirty="0"/>
          </a:p>
        </p:txBody>
      </p:sp>
      <p:pic>
        <p:nvPicPr>
          <p:cNvPr id="5" name="Afbeelding 4">
            <a:extLst>
              <a:ext uri="{FF2B5EF4-FFF2-40B4-BE49-F238E27FC236}">
                <a16:creationId xmlns:a16="http://schemas.microsoft.com/office/drawing/2014/main" id="{2C0638CC-C902-4FBD-9623-B1EF516395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0570" y="2542207"/>
            <a:ext cx="3135109" cy="2219234"/>
          </a:xfrm>
          <a:prstGeom prst="rect">
            <a:avLst/>
          </a:prstGeom>
        </p:spPr>
      </p:pic>
    </p:spTree>
    <p:extLst>
      <p:ext uri="{BB962C8B-B14F-4D97-AF65-F5344CB8AC3E}">
        <p14:creationId xmlns:p14="http://schemas.microsoft.com/office/powerpoint/2010/main" val="2415312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0BA5665-9598-4383-8F19-52182CBB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C777A6-9696-47DF-BA90-40895EFCE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C05B094-D180-41FA-B209-8388E9F7DF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Afbeelding 2" descr="Afbeelding met tekst&#10;&#10;Automatisch gegenereerde beschrijving">
            <a:extLst>
              <a:ext uri="{FF2B5EF4-FFF2-40B4-BE49-F238E27FC236}">
                <a16:creationId xmlns:a16="http://schemas.microsoft.com/office/drawing/2014/main" id="{5952D698-B630-4A58-AB8C-A596015924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6166" y="812471"/>
            <a:ext cx="4365927" cy="5175504"/>
          </a:xfrm>
          <a:prstGeom prst="rect">
            <a:avLst/>
          </a:prstGeom>
        </p:spPr>
      </p:pic>
      <p:pic>
        <p:nvPicPr>
          <p:cNvPr id="2" name="Afbeelding 1" descr="Afbeelding met visitekaartje, tekst&#10;&#10;Automatisch gegenereerde beschrijving">
            <a:extLst>
              <a:ext uri="{FF2B5EF4-FFF2-40B4-BE49-F238E27FC236}">
                <a16:creationId xmlns:a16="http://schemas.microsoft.com/office/drawing/2014/main" id="{A6F3EE34-985D-403D-9577-082C33C024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6630" y="870024"/>
            <a:ext cx="5092361" cy="5117951"/>
          </a:xfrm>
          <a:prstGeom prst="rect">
            <a:avLst/>
          </a:prstGeom>
        </p:spPr>
      </p:pic>
    </p:spTree>
    <p:extLst>
      <p:ext uri="{BB962C8B-B14F-4D97-AF65-F5344CB8AC3E}">
        <p14:creationId xmlns:p14="http://schemas.microsoft.com/office/powerpoint/2010/main" val="2433731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57073C-49A6-4E3D-87E8-94688710BCF3}"/>
              </a:ext>
            </a:extLst>
          </p:cNvPr>
          <p:cNvSpPr>
            <a:spLocks noGrp="1"/>
          </p:cNvSpPr>
          <p:nvPr>
            <p:ph type="title"/>
          </p:nvPr>
        </p:nvSpPr>
        <p:spPr/>
        <p:txBody>
          <a:bodyPr/>
          <a:lstStyle/>
          <a:p>
            <a:r>
              <a:rPr lang="nl-NL" dirty="0"/>
              <a:t>Socialisatie</a:t>
            </a:r>
          </a:p>
        </p:txBody>
      </p:sp>
      <p:sp>
        <p:nvSpPr>
          <p:cNvPr id="3" name="Tijdelijke aanduiding voor inhoud 2">
            <a:extLst>
              <a:ext uri="{FF2B5EF4-FFF2-40B4-BE49-F238E27FC236}">
                <a16:creationId xmlns:a16="http://schemas.microsoft.com/office/drawing/2014/main" id="{047B67B0-CA7B-49F5-941D-A3353FD87827}"/>
              </a:ext>
            </a:extLst>
          </p:cNvPr>
          <p:cNvSpPr>
            <a:spLocks noGrp="1"/>
          </p:cNvSpPr>
          <p:nvPr>
            <p:ph idx="1"/>
          </p:nvPr>
        </p:nvSpPr>
        <p:spPr/>
        <p:txBody>
          <a:bodyPr/>
          <a:lstStyle/>
          <a:p>
            <a:pPr>
              <a:buFont typeface="Wingdings" panose="05000000000000000000" pitchFamily="2" charset="2"/>
              <a:buChar char="Ø"/>
            </a:pPr>
            <a:r>
              <a:rPr lang="nl-NL" dirty="0"/>
              <a:t>  Maak je eigen socialisatie cirkel. </a:t>
            </a:r>
          </a:p>
          <a:p>
            <a:pPr>
              <a:buFont typeface="Wingdings" panose="05000000000000000000" pitchFamily="2" charset="2"/>
              <a:buChar char="Ø"/>
            </a:pPr>
            <a:endParaRPr lang="nl-NL" dirty="0"/>
          </a:p>
          <a:p>
            <a:pPr>
              <a:buFont typeface="Wingdings" panose="05000000000000000000" pitchFamily="2" charset="2"/>
              <a:buChar char="Ø"/>
            </a:pPr>
            <a:r>
              <a:rPr lang="nl-NL" b="1" dirty="0" err="1"/>
              <a:t>Internalisatie</a:t>
            </a:r>
            <a:r>
              <a:rPr lang="nl-NL" dirty="0"/>
              <a:t>. </a:t>
            </a:r>
          </a:p>
          <a:p>
            <a:pPr marL="0" indent="0">
              <a:buNone/>
            </a:pPr>
            <a:r>
              <a:rPr lang="nl-NL" dirty="0"/>
              <a:t>In de leer van Freud het proces waarin kinderen zich via identificatie de geboden en verboden van de ouders eigen maken. Meer in het algemeen het overnemen van waarden en overtuigingen van anderen, zodat men daar zelf sterk in gaat geloven</a:t>
            </a:r>
          </a:p>
        </p:txBody>
      </p:sp>
    </p:spTree>
    <p:extLst>
      <p:ext uri="{BB962C8B-B14F-4D97-AF65-F5344CB8AC3E}">
        <p14:creationId xmlns:p14="http://schemas.microsoft.com/office/powerpoint/2010/main" val="212905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2D4D60-FE34-4B91-9ED2-702A5D5C5383}"/>
              </a:ext>
            </a:extLst>
          </p:cNvPr>
          <p:cNvSpPr>
            <a:spLocks noGrp="1"/>
          </p:cNvSpPr>
          <p:nvPr>
            <p:ph type="title"/>
          </p:nvPr>
        </p:nvSpPr>
        <p:spPr/>
        <p:txBody>
          <a:bodyPr/>
          <a:lstStyle/>
          <a:p>
            <a:r>
              <a:rPr lang="nl-NL" dirty="0"/>
              <a:t>Eigenschappen</a:t>
            </a:r>
          </a:p>
        </p:txBody>
      </p:sp>
      <p:sp>
        <p:nvSpPr>
          <p:cNvPr id="3" name="Tijdelijke aanduiding voor inhoud 2">
            <a:extLst>
              <a:ext uri="{FF2B5EF4-FFF2-40B4-BE49-F238E27FC236}">
                <a16:creationId xmlns:a16="http://schemas.microsoft.com/office/drawing/2014/main" id="{68842DAB-EEF0-4ECA-A0C6-24B32E8A6D96}"/>
              </a:ext>
            </a:extLst>
          </p:cNvPr>
          <p:cNvSpPr>
            <a:spLocks noGrp="1"/>
          </p:cNvSpPr>
          <p:nvPr>
            <p:ph idx="1"/>
          </p:nvPr>
        </p:nvSpPr>
        <p:spPr>
          <a:xfrm>
            <a:off x="1097280" y="1905000"/>
            <a:ext cx="10058400" cy="3964094"/>
          </a:xfrm>
        </p:spPr>
        <p:txBody>
          <a:bodyPr>
            <a:normAutofit/>
          </a:bodyPr>
          <a:lstStyle/>
          <a:p>
            <a:pPr>
              <a:buFont typeface="Wingdings" panose="05000000000000000000" pitchFamily="2" charset="2"/>
              <a:buChar char="Ø"/>
            </a:pPr>
            <a:r>
              <a:rPr lang="nl-NL" sz="2400" dirty="0"/>
              <a:t> Kies 4 eigenschappen die jijzelf bij je vindt passen. </a:t>
            </a:r>
          </a:p>
          <a:p>
            <a:pPr>
              <a:buFont typeface="Wingdings" panose="05000000000000000000" pitchFamily="2" charset="2"/>
              <a:buChar char="Ø"/>
            </a:pPr>
            <a:r>
              <a:rPr lang="nl-NL" sz="2400" dirty="0"/>
              <a:t> Laat iemand die jou nog niet erg goed kent, nog 2 kaartjes uitzoeken. </a:t>
            </a:r>
          </a:p>
          <a:p>
            <a:pPr>
              <a:buFont typeface="Wingdings" panose="05000000000000000000" pitchFamily="2" charset="2"/>
              <a:buChar char="Ø"/>
            </a:pPr>
            <a:r>
              <a:rPr lang="nl-NL" sz="2400" dirty="0"/>
              <a:t>Bespreek met elkaar de kaartjes. Wat vind je de feedback?</a:t>
            </a:r>
          </a:p>
          <a:p>
            <a:pPr>
              <a:buFont typeface="Wingdings" panose="05000000000000000000" pitchFamily="2" charset="2"/>
              <a:buChar char="Ø"/>
            </a:pPr>
            <a:r>
              <a:rPr lang="nl-NL" sz="2400" dirty="0"/>
              <a:t> Kun je de kaartjes koppelen aan het werken met de doelgroep?</a:t>
            </a:r>
          </a:p>
        </p:txBody>
      </p:sp>
    </p:spTree>
    <p:extLst>
      <p:ext uri="{BB962C8B-B14F-4D97-AF65-F5344CB8AC3E}">
        <p14:creationId xmlns:p14="http://schemas.microsoft.com/office/powerpoint/2010/main" val="170543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9967DD-9C3B-4FF0-8646-3F7CFF50D521}"/>
              </a:ext>
            </a:extLst>
          </p:cNvPr>
          <p:cNvSpPr>
            <a:spLocks noGrp="1"/>
          </p:cNvSpPr>
          <p:nvPr>
            <p:ph type="title"/>
          </p:nvPr>
        </p:nvSpPr>
        <p:spPr/>
        <p:txBody>
          <a:bodyPr/>
          <a:lstStyle/>
          <a:p>
            <a:r>
              <a:rPr lang="nl-NL" dirty="0"/>
              <a:t>Documentaires</a:t>
            </a:r>
          </a:p>
        </p:txBody>
      </p:sp>
      <p:sp>
        <p:nvSpPr>
          <p:cNvPr id="3" name="Tijdelijke aanduiding voor inhoud 2">
            <a:extLst>
              <a:ext uri="{FF2B5EF4-FFF2-40B4-BE49-F238E27FC236}">
                <a16:creationId xmlns:a16="http://schemas.microsoft.com/office/drawing/2014/main" id="{CE61BDC6-C20B-4397-8CAB-FDC9F328FCC2}"/>
              </a:ext>
            </a:extLst>
          </p:cNvPr>
          <p:cNvSpPr>
            <a:spLocks noGrp="1"/>
          </p:cNvSpPr>
          <p:nvPr>
            <p:ph idx="1"/>
          </p:nvPr>
        </p:nvSpPr>
        <p:spPr/>
        <p:txBody>
          <a:bodyPr/>
          <a:lstStyle/>
          <a:p>
            <a:pPr marL="0" indent="0">
              <a:buNone/>
            </a:pPr>
            <a:r>
              <a:rPr lang="nl-NL" b="1" dirty="0" err="1">
                <a:hlinkClick r:id="rId2"/>
              </a:rPr>
              <a:t>Children</a:t>
            </a:r>
            <a:r>
              <a:rPr lang="nl-NL" b="1" dirty="0">
                <a:hlinkClick r:id="rId2"/>
              </a:rPr>
              <a:t> Full of life</a:t>
            </a:r>
          </a:p>
          <a:p>
            <a:pPr marL="0" indent="0">
              <a:buNone/>
            </a:pPr>
            <a:r>
              <a:rPr lang="nl-NL" dirty="0">
                <a:hlinkClick r:id="rId2"/>
              </a:rPr>
              <a:t>https://www.youtube.com/watch?v=armP8TfS9Is&amp;version=3&amp;hl=nl%5FNL</a:t>
            </a:r>
            <a:endParaRPr lang="nl-NL" dirty="0"/>
          </a:p>
          <a:p>
            <a:endParaRPr lang="nl-NL" dirty="0"/>
          </a:p>
          <a:p>
            <a:pPr marL="0" indent="0">
              <a:buNone/>
            </a:pPr>
            <a:r>
              <a:rPr lang="nl-NL" dirty="0">
                <a:hlinkClick r:id="rId3"/>
              </a:rPr>
              <a:t>https://www.pmto.nl/</a:t>
            </a:r>
            <a:r>
              <a:rPr lang="nl-NL" dirty="0"/>
              <a:t> </a:t>
            </a:r>
          </a:p>
          <a:p>
            <a:pPr marL="0" indent="0">
              <a:buNone/>
            </a:pPr>
            <a:r>
              <a:rPr lang="nl-NL" b="1" dirty="0">
                <a:hlinkClick r:id="rId4"/>
              </a:rPr>
              <a:t>  </a:t>
            </a:r>
          </a:p>
          <a:p>
            <a:pPr marL="0" indent="0">
              <a:buNone/>
            </a:pPr>
            <a:r>
              <a:rPr lang="nl-NL" b="1" dirty="0">
                <a:hlinkClick r:id="rId4"/>
              </a:rPr>
              <a:t>Sterke kinderen, sterke ouders</a:t>
            </a:r>
          </a:p>
          <a:p>
            <a:pPr marL="0" indent="0">
              <a:buNone/>
            </a:pPr>
            <a:r>
              <a:rPr lang="nl-NL" dirty="0">
                <a:hlinkClick r:id="rId4"/>
              </a:rPr>
              <a:t>https://vimeo.com/168690694</a:t>
            </a:r>
            <a:r>
              <a:rPr lang="nl-NL" dirty="0"/>
              <a:t> </a:t>
            </a:r>
          </a:p>
          <a:p>
            <a:endParaRPr lang="nl-NL" dirty="0"/>
          </a:p>
          <a:p>
            <a:endParaRPr lang="nl-NL" dirty="0"/>
          </a:p>
        </p:txBody>
      </p:sp>
    </p:spTree>
    <p:extLst>
      <p:ext uri="{BB962C8B-B14F-4D97-AF65-F5344CB8AC3E}">
        <p14:creationId xmlns:p14="http://schemas.microsoft.com/office/powerpoint/2010/main" val="3569471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33080A-DE89-433E-AC34-BAB9DD50E90C}"/>
              </a:ext>
            </a:extLst>
          </p:cNvPr>
          <p:cNvSpPr>
            <a:spLocks noGrp="1"/>
          </p:cNvSpPr>
          <p:nvPr>
            <p:ph type="title"/>
          </p:nvPr>
        </p:nvSpPr>
        <p:spPr/>
        <p:txBody>
          <a:bodyPr/>
          <a:lstStyle/>
          <a:p>
            <a:r>
              <a:rPr lang="nl-NL" dirty="0"/>
              <a:t>Eindopdracht</a:t>
            </a:r>
          </a:p>
        </p:txBody>
      </p:sp>
      <p:sp>
        <p:nvSpPr>
          <p:cNvPr id="3" name="Tijdelijke aanduiding voor inhoud 2">
            <a:extLst>
              <a:ext uri="{FF2B5EF4-FFF2-40B4-BE49-F238E27FC236}">
                <a16:creationId xmlns:a16="http://schemas.microsoft.com/office/drawing/2014/main" id="{3CEA0399-5B61-4E42-8BEF-D4E2ACC49CE4}"/>
              </a:ext>
            </a:extLst>
          </p:cNvPr>
          <p:cNvSpPr>
            <a:spLocks noGrp="1"/>
          </p:cNvSpPr>
          <p:nvPr>
            <p:ph idx="1"/>
          </p:nvPr>
        </p:nvSpPr>
        <p:spPr>
          <a:xfrm>
            <a:off x="1137285" y="1864784"/>
            <a:ext cx="10058400" cy="4497916"/>
          </a:xfrm>
        </p:spPr>
        <p:txBody>
          <a:bodyPr/>
          <a:lstStyle/>
          <a:p>
            <a:pPr marL="0" indent="0">
              <a:buNone/>
            </a:pPr>
            <a:r>
              <a:rPr lang="nl-NL" b="1" i="1" dirty="0"/>
              <a:t>Autonomie</a:t>
            </a:r>
            <a:r>
              <a:rPr lang="nl-NL" i="1" dirty="0"/>
              <a:t> betekent het zelf opleggen van wetten. Een </a:t>
            </a:r>
            <a:r>
              <a:rPr lang="nl-NL" b="1" i="1" dirty="0"/>
              <a:t>autonoom</a:t>
            </a:r>
            <a:r>
              <a:rPr lang="nl-NL" i="1" dirty="0"/>
              <a:t> persoon probeert zaken na te streven die voor hem of haar belangrijk of waardevol zijn en bewandelt op die manier een eigen levenspad. Maar hoe doe je dat? </a:t>
            </a:r>
            <a:endParaRPr lang="nl-NL" dirty="0"/>
          </a:p>
          <a:p>
            <a:endParaRPr lang="nl-NL" b="1" i="1" dirty="0"/>
          </a:p>
          <a:p>
            <a:pPr marL="0" indent="0">
              <a:buNone/>
            </a:pPr>
            <a:r>
              <a:rPr lang="nl-NL" b="1" i="1" dirty="0"/>
              <a:t>Zelfredzaamheid</a:t>
            </a:r>
            <a:r>
              <a:rPr lang="nl-NL" i="1" dirty="0"/>
              <a:t> is het vermogen van iemand om voor zichzelf te zorgen. Men kan eigen problemen oplossen en gaat zelfstandig door het leven, ofwel weet zichzelf te redden. </a:t>
            </a:r>
          </a:p>
          <a:p>
            <a:endParaRPr lang="nl-NL" dirty="0"/>
          </a:p>
          <a:p>
            <a:pPr marL="0" indent="0">
              <a:buNone/>
            </a:pPr>
            <a:r>
              <a:rPr lang="nl-NL" dirty="0"/>
              <a:t>Wat is </a:t>
            </a:r>
            <a:r>
              <a:rPr lang="nl-NL" b="1" dirty="0"/>
              <a:t>autonomie </a:t>
            </a:r>
            <a:r>
              <a:rPr lang="nl-NL" dirty="0"/>
              <a:t>of eigenlijk wat vind jij van autonomie en zelfredzaamheid? Je kan het wel benoemen maar hoe pak je zoiets aan? Laat je kinderen hun gang gaan, laat je kinderen zelf nadenken? In hoeverre stuur je aan? Wat vind je zelf fijn om een situatie aan te pakken: bij de hand nemen, pamperen, zelfonderzoeken? En wat past bij de doelgroep? Wat kunnen kinderen aan in theorie?</a:t>
            </a:r>
          </a:p>
          <a:p>
            <a:endParaRPr lang="nl-NL" dirty="0"/>
          </a:p>
        </p:txBody>
      </p:sp>
    </p:spTree>
    <p:extLst>
      <p:ext uri="{BB962C8B-B14F-4D97-AF65-F5344CB8AC3E}">
        <p14:creationId xmlns:p14="http://schemas.microsoft.com/office/powerpoint/2010/main" val="111845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5A486C-7CE5-4D23-97ED-A3A350CAAABA}"/>
              </a:ext>
            </a:extLst>
          </p:cNvPr>
          <p:cNvSpPr>
            <a:spLocks noGrp="1"/>
          </p:cNvSpPr>
          <p:nvPr>
            <p:ph type="title"/>
          </p:nvPr>
        </p:nvSpPr>
        <p:spPr/>
        <p:txBody>
          <a:bodyPr/>
          <a:lstStyle/>
          <a:p>
            <a:r>
              <a:rPr lang="nl-NL" dirty="0"/>
              <a:t>Eindopdracht (individueel)</a:t>
            </a:r>
          </a:p>
        </p:txBody>
      </p:sp>
      <p:sp>
        <p:nvSpPr>
          <p:cNvPr id="3" name="Tijdelijke aanduiding voor inhoud 2">
            <a:extLst>
              <a:ext uri="{FF2B5EF4-FFF2-40B4-BE49-F238E27FC236}">
                <a16:creationId xmlns:a16="http://schemas.microsoft.com/office/drawing/2014/main" id="{1425A9DD-A048-46E1-830C-4769FCB874E4}"/>
              </a:ext>
            </a:extLst>
          </p:cNvPr>
          <p:cNvSpPr>
            <a:spLocks noGrp="1"/>
          </p:cNvSpPr>
          <p:nvPr>
            <p:ph idx="1"/>
          </p:nvPr>
        </p:nvSpPr>
        <p:spPr>
          <a:xfrm>
            <a:off x="1097279" y="1845734"/>
            <a:ext cx="10275571" cy="4440766"/>
          </a:xfrm>
        </p:spPr>
        <p:txBody>
          <a:bodyPr>
            <a:normAutofit lnSpcReduction="10000"/>
          </a:bodyPr>
          <a:lstStyle/>
          <a:p>
            <a:pPr>
              <a:buFont typeface="Wingdings" panose="05000000000000000000" pitchFamily="2" charset="2"/>
              <a:buChar char="Ø"/>
            </a:pPr>
            <a:r>
              <a:rPr lang="nl-NL" dirty="0"/>
              <a:t>  Een onderzoek op locatie (observatie/ interviews o.i.d.)</a:t>
            </a:r>
          </a:p>
          <a:p>
            <a:pPr>
              <a:buFont typeface="Wingdings" panose="05000000000000000000" pitchFamily="2" charset="2"/>
              <a:buChar char="Ø"/>
            </a:pPr>
            <a:r>
              <a:rPr lang="nl-NL" dirty="0"/>
              <a:t>  Wat doe jij wat de kinderen zelf kunnen (theoretisch kader)?</a:t>
            </a:r>
          </a:p>
          <a:p>
            <a:pPr>
              <a:buFont typeface="Wingdings" panose="05000000000000000000" pitchFamily="2" charset="2"/>
              <a:buChar char="Ø"/>
            </a:pPr>
            <a:r>
              <a:rPr lang="nl-NL" dirty="0"/>
              <a:t>  Hoeveel invloed hebben de kinderen op de dagelijkse gang van zaken?</a:t>
            </a:r>
          </a:p>
          <a:p>
            <a:pPr marL="0" indent="0">
              <a:buNone/>
            </a:pPr>
            <a:endParaRPr lang="nl-NL" i="1" dirty="0"/>
          </a:p>
          <a:p>
            <a:pPr>
              <a:buFont typeface="Wingdings" panose="05000000000000000000" pitchFamily="2" charset="2"/>
              <a:buChar char="Ø"/>
            </a:pPr>
            <a:r>
              <a:rPr lang="nl-NL" i="1" dirty="0"/>
              <a:t>  Maak een vragenlijst, wat wil je weten?</a:t>
            </a:r>
            <a:endParaRPr lang="nl-NL" dirty="0"/>
          </a:p>
          <a:p>
            <a:pPr>
              <a:buFont typeface="Wingdings" panose="05000000000000000000" pitchFamily="2" charset="2"/>
              <a:buChar char="Ø"/>
            </a:pPr>
            <a:r>
              <a:rPr lang="nl-NL" dirty="0"/>
              <a:t>  Schrijf een rapportage met daarin jouw bevindingen. Interviews van o.a. collega’s en kinderen?</a:t>
            </a:r>
          </a:p>
          <a:p>
            <a:pPr>
              <a:buFont typeface="Wingdings" panose="05000000000000000000" pitchFamily="2" charset="2"/>
              <a:buChar char="Ø"/>
            </a:pPr>
            <a:r>
              <a:rPr lang="nl-NL" dirty="0"/>
              <a:t>  Hoe het nu is gesteld?</a:t>
            </a:r>
          </a:p>
          <a:p>
            <a:pPr lvl="0">
              <a:buFont typeface="Wingdings" panose="05000000000000000000" pitchFamily="2" charset="2"/>
              <a:buChar char="Ø"/>
            </a:pPr>
            <a:r>
              <a:rPr lang="nl-NL" dirty="0"/>
              <a:t> Welke acties/interventies stel jij voor?</a:t>
            </a:r>
          </a:p>
          <a:p>
            <a:r>
              <a:rPr lang="nl-NL" dirty="0"/>
              <a:t> </a:t>
            </a:r>
          </a:p>
          <a:p>
            <a:r>
              <a:rPr lang="nl-NL" b="1" dirty="0"/>
              <a:t>Presenteer jouw plan van aanpak binnen jouw team (kort verslag met feedback e.d.).</a:t>
            </a:r>
          </a:p>
          <a:p>
            <a:endParaRPr lang="nl-NL" dirty="0"/>
          </a:p>
        </p:txBody>
      </p:sp>
    </p:spTree>
    <p:extLst>
      <p:ext uri="{BB962C8B-B14F-4D97-AF65-F5344CB8AC3E}">
        <p14:creationId xmlns:p14="http://schemas.microsoft.com/office/powerpoint/2010/main" val="339985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rugblik">
  <a:themeElements>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elf_Registration_Enabled xmlns="169eb86d-0fb8-4364-bb17-d27f6b2029d0" xsi:nil="true"/>
    <NotebookType xmlns="169eb86d-0fb8-4364-bb17-d27f6b2029d0" xsi:nil="true"/>
    <FolderType xmlns="169eb86d-0fb8-4364-bb17-d27f6b2029d0" xsi:nil="true"/>
    <Owner xmlns="169eb86d-0fb8-4364-bb17-d27f6b2029d0">
      <UserInfo>
        <DisplayName/>
        <AccountId xsi:nil="true"/>
        <AccountType/>
      </UserInfo>
    </Owner>
    <Student_Groups xmlns="169eb86d-0fb8-4364-bb17-d27f6b2029d0">
      <UserInfo>
        <DisplayName/>
        <AccountId xsi:nil="true"/>
        <AccountType/>
      </UserInfo>
    </Student_Groups>
    <Students xmlns="169eb86d-0fb8-4364-bb17-d27f6b2029d0">
      <UserInfo>
        <DisplayName/>
        <AccountId xsi:nil="true"/>
        <AccountType/>
      </UserInfo>
    </Students>
    <AppVersion xmlns="169eb86d-0fb8-4364-bb17-d27f6b2029d0" xsi:nil="true"/>
    <Invited_Students xmlns="169eb86d-0fb8-4364-bb17-d27f6b2029d0" xsi:nil="true"/>
    <Teachers xmlns="169eb86d-0fb8-4364-bb17-d27f6b2029d0">
      <UserInfo>
        <DisplayName/>
        <AccountId xsi:nil="true"/>
        <AccountType/>
      </UserInfo>
    </Teachers>
    <Invited_Teachers xmlns="169eb86d-0fb8-4364-bb17-d27f6b2029d0" xsi:nil="true"/>
    <DefaultSectionNames xmlns="169eb86d-0fb8-4364-bb17-d27f6b2029d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21" ma:contentTypeDescription="Een nieuw document maken." ma:contentTypeScope="" ma:versionID="dd6d70fbcf914dfd157a353a90e9a373">
  <xsd:schema xmlns:xsd="http://www.w3.org/2001/XMLSchema" xmlns:xs="http://www.w3.org/2001/XMLSchema" xmlns:p="http://schemas.microsoft.com/office/2006/metadata/properties" xmlns:ns3="169eb86d-0fb8-4364-bb17-d27f6b2029d0" xmlns:ns4="0bfbde32-856c-4dfd-bc38-4322d606c322" targetNamespace="http://schemas.microsoft.com/office/2006/metadata/properties" ma:root="true" ma:fieldsID="7465ee42dc2d15594daf995ac71c5b2b" ns3:_="" ns4:_="">
    <xsd:import namespace="169eb86d-0fb8-4364-bb17-d27f6b2029d0"/>
    <xsd:import namespace="0bfbde32-856c-4dfd-bc38-4322d606c322"/>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AppVersion" ma:index="12" nillable="true" ma:displayName="App Version" ma:internalName="AppVersion">
      <xsd:simpleType>
        <xsd:restriction base="dms:Text"/>
      </xsd:simpleType>
    </xsd:element>
    <xsd:element name="Teachers" ma:index="1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6" nillable="true" ma:displayName="Invited Teachers" ma:internalName="Invited_Teachers">
      <xsd:simpleType>
        <xsd:restriction base="dms:Note">
          <xsd:maxLength value="255"/>
        </xsd:restriction>
      </xsd:simpleType>
    </xsd:element>
    <xsd:element name="Invited_Students" ma:index="17" nillable="true" ma:displayName="Invited Students" ma:internalName="Invited_Students">
      <xsd:simpleType>
        <xsd:restriction base="dms:Note">
          <xsd:maxLength value="255"/>
        </xsd:restriction>
      </xsd:simpleType>
    </xsd:element>
    <xsd:element name="Self_Registration_Enabled" ma:index="18" nillable="true" ma:displayName="Self_Registration_Enabled" ma:internalName="Self_Registration_Enabled">
      <xsd:simpleType>
        <xsd:restriction base="dms:Boolean"/>
      </xsd:simpleType>
    </xsd:element>
    <xsd:element name="MediaServiceMetadata" ma:index="22" nillable="true" ma:displayName="MediaServiceMetadata" ma:description="" ma:hidden="true" ma:internalName="MediaServiceMetadata" ma:readOnly="true">
      <xsd:simpleType>
        <xsd:restriction base="dms:Note"/>
      </xsd:simpleType>
    </xsd:element>
    <xsd:element name="MediaServiceFastMetadata" ma:index="23" nillable="true" ma:displayName="MediaServiceFastMetadata" ma:description="" ma:hidden="true" ma:internalName="MediaServiceFastMetadata" ma:readOnly="true">
      <xsd:simpleType>
        <xsd:restriction base="dms:Note"/>
      </xsd:simpleType>
    </xsd:element>
    <xsd:element name="MediaServiceDateTaken" ma:index="24" nillable="true" ma:displayName="MediaServiceDateTaken" ma:hidden="true" ma:internalName="MediaServiceDateTaken" ma:readOnly="true">
      <xsd:simpleType>
        <xsd:restriction base="dms:Text"/>
      </xsd:simpleType>
    </xsd:element>
    <xsd:element name="MediaServiceAutoTags" ma:index="25" nillable="true" ma:displayName="Tags" ma:internalName="MediaServiceAutoTags"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19"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description="" ma:internalName="SharedWithDetails" ma:readOnly="true">
      <xsd:simpleType>
        <xsd:restriction base="dms:Note">
          <xsd:maxLength value="255"/>
        </xsd:restriction>
      </xsd:simpleType>
    </xsd:element>
    <xsd:element name="SharingHintHash" ma:index="21" nillable="true" ma:displayName="Hint-hash delen"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A501ED-854C-4DE1-94B7-C01EB9BB03DE}">
  <ds:schemaRefs>
    <ds:schemaRef ds:uri="http://schemas.microsoft.com/office/infopath/2007/PartnerControls"/>
    <ds:schemaRef ds:uri="http://www.w3.org/XML/1998/namespace"/>
    <ds:schemaRef ds:uri="169eb86d-0fb8-4364-bb17-d27f6b2029d0"/>
    <ds:schemaRef ds:uri="http://purl.org/dc/elements/1.1/"/>
    <ds:schemaRef ds:uri="http://schemas.microsoft.com/office/2006/documentManagement/types"/>
    <ds:schemaRef ds:uri="http://purl.org/dc/dcmitype/"/>
    <ds:schemaRef ds:uri="http://purl.org/dc/terms/"/>
    <ds:schemaRef ds:uri="http://schemas.openxmlformats.org/package/2006/metadata/core-properties"/>
    <ds:schemaRef ds:uri="0bfbde32-856c-4dfd-bc38-4322d606c322"/>
    <ds:schemaRef ds:uri="http://schemas.microsoft.com/office/2006/metadata/properties"/>
  </ds:schemaRefs>
</ds:datastoreItem>
</file>

<file path=customXml/itemProps2.xml><?xml version="1.0" encoding="utf-8"?>
<ds:datastoreItem xmlns:ds="http://schemas.openxmlformats.org/officeDocument/2006/customXml" ds:itemID="{8D847A28-8A89-43AA-8808-E46FCC25A9B0}">
  <ds:schemaRefs>
    <ds:schemaRef ds:uri="http://schemas.microsoft.com/sharepoint/v3/contenttype/forms"/>
  </ds:schemaRefs>
</ds:datastoreItem>
</file>

<file path=customXml/itemProps3.xml><?xml version="1.0" encoding="utf-8"?>
<ds:datastoreItem xmlns:ds="http://schemas.openxmlformats.org/officeDocument/2006/customXml" ds:itemID="{BA3DDACA-FD56-498E-A5D5-897F6642D6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9eb86d-0fb8-4364-bb17-d27f6b2029d0"/>
    <ds:schemaRef ds:uri="0bfbde32-856c-4dfd-bc38-4322d606c3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300</TotalTime>
  <Words>443</Words>
  <Application>Microsoft Office PowerPoint</Application>
  <PresentationFormat>Breedbeeld</PresentationFormat>
  <Paragraphs>50</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Calibri</vt:lpstr>
      <vt:lpstr>Calibri Light</vt:lpstr>
      <vt:lpstr>Wingdings</vt:lpstr>
      <vt:lpstr>Terugblik</vt:lpstr>
      <vt:lpstr>Kind in zijn kracht</vt:lpstr>
      <vt:lpstr>Programma 1 november 2019</vt:lpstr>
      <vt:lpstr>Examen</vt:lpstr>
      <vt:lpstr>PowerPoint-presentatie</vt:lpstr>
      <vt:lpstr>Socialisatie</vt:lpstr>
      <vt:lpstr>Eigenschappen</vt:lpstr>
      <vt:lpstr>Documentaires</vt:lpstr>
      <vt:lpstr>Eindopdracht</vt:lpstr>
      <vt:lpstr>Eindopdracht (individueel)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 in zijn kracht</dc:title>
  <dc:creator>Margreet van Halewijn</dc:creator>
  <cp:lastModifiedBy>Geertje Klip - van der Veen</cp:lastModifiedBy>
  <cp:revision>2</cp:revision>
  <dcterms:created xsi:type="dcterms:W3CDTF">2019-10-29T07:14:51Z</dcterms:created>
  <dcterms:modified xsi:type="dcterms:W3CDTF">2019-11-02T05:56:09Z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